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7d0ebba6d174845" /><Relationship Type="http://schemas.openxmlformats.org/officeDocument/2006/relationships/extended-properties" Target="/docProps/app.xml" Id="Rc25724fcb8ad4a53" /><Relationship Type="http://schemas.openxmlformats.org/officeDocument/2006/relationships/officeDocument" Target="/ppt/presentation.xml" Id="R801483996bed47c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88832edfd404779"/>
  </p:sldMasterIdLst>
  <p:notesMasterIdLst>
    <p:notesMasterId xmlns:r="http://schemas.openxmlformats.org/officeDocument/2006/relationships" r:id="R06cb4a2295944a4f"/>
  </p:notesMasterIdLst>
  <p:sldIdLst>
    <p:sldId xmlns:r="http://schemas.openxmlformats.org/officeDocument/2006/relationships" id="256" r:id="R4e736074d5b849c5"/>
    <p:sldId xmlns:r="http://schemas.openxmlformats.org/officeDocument/2006/relationships" id="257" r:id="Rf9bf438d8ba74df7"/>
    <p:sldId xmlns:r="http://schemas.openxmlformats.org/officeDocument/2006/relationships" id="258" r:id="Rdb9c0ab0982a4f3b"/>
    <p:sldId xmlns:r="http://schemas.openxmlformats.org/officeDocument/2006/relationships" id="259" r:id="R0469166d578442ab"/>
    <p:sldId xmlns:r="http://schemas.openxmlformats.org/officeDocument/2006/relationships" id="260" r:id="R9d2a3eadc9894f2b"/>
    <p:sldId xmlns:r="http://schemas.openxmlformats.org/officeDocument/2006/relationships" id="261" r:id="R71052d61995b4653"/>
    <p:sldId xmlns:r="http://schemas.openxmlformats.org/officeDocument/2006/relationships" id="262" r:id="R70ac97c0054d4c12"/>
    <p:sldId xmlns:r="http://schemas.openxmlformats.org/officeDocument/2006/relationships" id="263" r:id="Rb3eafa20e0d842f8"/>
    <p:sldId xmlns:r="http://schemas.openxmlformats.org/officeDocument/2006/relationships" id="264" r:id="R531f272888c34f3e"/>
    <p:sldId xmlns:r="http://schemas.openxmlformats.org/officeDocument/2006/relationships" id="265" r:id="R3010a127d9114e02"/>
    <p:sldId xmlns:r="http://schemas.openxmlformats.org/officeDocument/2006/relationships" id="266" r:id="Rf093519ba6ab427c"/>
    <p:sldId xmlns:r="http://schemas.openxmlformats.org/officeDocument/2006/relationships" id="267" r:id="R929922655937484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58f4e4f704040b2" /><Relationship Type="http://schemas.openxmlformats.org/officeDocument/2006/relationships/slideMaster" Target="/ppt/slideMasters/slideMaster1.xml" Id="Rc88832edfd404779" /><Relationship Type="http://schemas.openxmlformats.org/officeDocument/2006/relationships/notesMaster" Target="/ppt/notesMasters/notesMaster1.xml" Id="R06cb4a2295944a4f" /><Relationship Type="http://schemas.openxmlformats.org/officeDocument/2006/relationships/presProps" Target="/ppt/presProps.xml" Id="Rdcacab89c59a4850" /><Relationship Type="http://schemas.openxmlformats.org/officeDocument/2006/relationships/tableStyles" Target="/ppt/tableStyles.xml" Id="Ree3ac85f058f457b" /><Relationship Type="http://schemas.openxmlformats.org/officeDocument/2006/relationships/slide" Target="/ppt/slides/slide1.xml" Id="R4e736074d5b849c5" /><Relationship Type="http://schemas.openxmlformats.org/officeDocument/2006/relationships/slide" Target="/ppt/slides/slide2.xml" Id="Rf9bf438d8ba74df7" /><Relationship Type="http://schemas.openxmlformats.org/officeDocument/2006/relationships/slide" Target="/ppt/slides/slide3.xml" Id="Rdb9c0ab0982a4f3b" /><Relationship Type="http://schemas.openxmlformats.org/officeDocument/2006/relationships/slide" Target="/ppt/slides/slide4.xml" Id="R0469166d578442ab" /><Relationship Type="http://schemas.openxmlformats.org/officeDocument/2006/relationships/slide" Target="/ppt/slides/slide5.xml" Id="R9d2a3eadc9894f2b" /><Relationship Type="http://schemas.openxmlformats.org/officeDocument/2006/relationships/slide" Target="/ppt/slides/slide6.xml" Id="R71052d61995b4653" /><Relationship Type="http://schemas.openxmlformats.org/officeDocument/2006/relationships/slide" Target="/ppt/slides/slide7.xml" Id="R70ac97c0054d4c12" /><Relationship Type="http://schemas.openxmlformats.org/officeDocument/2006/relationships/slide" Target="/ppt/slides/slide8.xml" Id="Rb3eafa20e0d842f8" /><Relationship Type="http://schemas.openxmlformats.org/officeDocument/2006/relationships/slide" Target="/ppt/slides/slide9.xml" Id="R531f272888c34f3e" /><Relationship Type="http://schemas.openxmlformats.org/officeDocument/2006/relationships/slide" Target="/ppt/slides/slide10.xml" Id="R3010a127d9114e02" /><Relationship Type="http://schemas.openxmlformats.org/officeDocument/2006/relationships/slide" Target="/ppt/slides/slide11.xml" Id="Rf093519ba6ab427c" /><Relationship Type="http://schemas.openxmlformats.org/officeDocument/2006/relationships/slide" Target="/ppt/slides/slide12.xml" Id="R929922655937484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c7405f05ff74ea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2d9ca5a38fd4198" /><Relationship Type="http://schemas.openxmlformats.org/officeDocument/2006/relationships/notesMaster" Target="/ppt/notesMasters/notesMaster1.xml" Id="R784c16491e02425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fd85a158dcf4fa0" /><Relationship Type="http://schemas.openxmlformats.org/officeDocument/2006/relationships/notesMaster" Target="/ppt/notesMasters/notesMaster1.xml" Id="R77a2a1bdb4ad462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3b85e5fc3e84718" /><Relationship Type="http://schemas.openxmlformats.org/officeDocument/2006/relationships/notesMaster" Target="/ppt/notesMasters/notesMaster1.xml" Id="R3d5d569a33344db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6d9a00455af487d" /><Relationship Type="http://schemas.openxmlformats.org/officeDocument/2006/relationships/notesMaster" Target="/ppt/notesMasters/notesMaster1.xml" Id="Rcfa5f3552e55468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d92d775a9b84e13" /><Relationship Type="http://schemas.openxmlformats.org/officeDocument/2006/relationships/notesMaster" Target="/ppt/notesMasters/notesMaster1.xml" Id="R8474eba60da34a2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ea2970a378649bf" /><Relationship Type="http://schemas.openxmlformats.org/officeDocument/2006/relationships/notesMaster" Target="/ppt/notesMasters/notesMaster1.xml" Id="R42054aea4d564df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da7646d53044b04" /><Relationship Type="http://schemas.openxmlformats.org/officeDocument/2006/relationships/notesMaster" Target="/ppt/notesMasters/notesMaster1.xml" Id="R9c495a914b30498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cf2dbabeb2146ae" /><Relationship Type="http://schemas.openxmlformats.org/officeDocument/2006/relationships/notesMaster" Target="/ppt/notesMasters/notesMaster1.xml" Id="R5d0ca1e6e332429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17f06d7f0e44def" /><Relationship Type="http://schemas.openxmlformats.org/officeDocument/2006/relationships/notesMaster" Target="/ppt/notesMasters/notesMaster1.xml" Id="Rd7cc2054924c4e7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2b5fce498a349dc" /><Relationship Type="http://schemas.openxmlformats.org/officeDocument/2006/relationships/notesMaster" Target="/ppt/notesMasters/notesMaster1.xml" Id="R7dd8a3779ed84ff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bd7bbe87776484f" /><Relationship Type="http://schemas.openxmlformats.org/officeDocument/2006/relationships/notesMaster" Target="/ppt/notesMasters/notesMaster1.xml" Id="R40d82220f22d4e1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a78c8e45e94418a" /><Relationship Type="http://schemas.openxmlformats.org/officeDocument/2006/relationships/notesMaster" Target="/ppt/notesMasters/notesMaster1.xml" Id="R23cefaac5874402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Sources: Stealthaircorp August 2026 revision plan.docx; June-2026 Stealth website plan.docx. Territory correction supplied by management in this conversation: Southeast = Melbourne, FL to Miami, FL; Southwest = Tampa, FL to Naples, FL. Business statements reflect these supplied plans and are not independently audited. Background: original AI-generated conceptual artwork, not a photograph of actual company operations.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Sources: Stealthaircorp August 2026 revision plan.docx; June-2026 Stealth website plan.docx. Territory correction supplied by management in this conversation: Southeast = Melbourne, FL to Miami, FL; Southwest = Tampa, FL to Naples, FL. Business statements reflect these supplied plans and are not independently audited.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Sources: Stealthaircorp August 2026 revision plan.docx; June-2026 Stealth website plan.docx. Territory correction supplied by management in this conversation: Southeast = Melbourne, FL to Miami, FL; Southwest = Tampa, FL to Naples, FL. Business statements reflect these supplied plans and are not independently audited. Background: original AI-generated conceptual artwork.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Sources: Stealthaircorp August 2026 revision plan.docx; June-2026 Stealth website plan.docx. Territory correction supplied by management in this conversation: Southeast = Melbourne, FL to Miami, FL; Southwest = Tampa, FL to Naples, FL. Business statements reflect these supplied plans and are not independently audited. Background: original AI-generated conceptual LiDAR visualization.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Sources: Stealthaircorp August 2026 revision plan.docx; June-2026 Stealth website plan.docx. Territory correction supplied by management in this conversation: Southeast = Melbourne, FL to Miami, FL; Southwest = Tampa, FL to Naples, FL. Business statements reflect these supplied plans and are not independently audited. Aero Land Surveyors logo: https://aerolandsurveyors.com/wp-content/uploads/2024/08/Aero-Contact-e1620552119973.png (retrieved September 11, 2026).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Sources: Stealthaircorp August 2026 revision plan.docx; June-2026 Stealth website plan.docx. Territory correction supplied by management in this conversation: Southeast = Melbourne, FL to Miami, FL; Southwest = Tampa, FL to Naples, FL. Business statements reflect these supplied plans and are not independently audited.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Sources: Stealthaircorp August 2026 revision plan.docx; June-2026 Stealth website plan.docx. Territory correction supplied by management in this conversation: Southeast = Melbourne, FL to Miami, FL; Southwest = Tampa, FL to Naples, FL. Business statements reflect these supplied plans and are not independently audited. Operating company links: https://aerolandsurveyors.com/florida-southwest and https://aerolandsurveyors.com/florida-southeast.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Sources: Stealthaircorp August 2026 revision plan.docx; June-2026 Stealth website plan.docx. Territory correction supplied by management in this conversation: Southeast = Melbourne, FL to Miami, FL; Southwest = Tampa, FL to Naples, FL. Business statements reflect these supplied plans and are not independently audited. Strategic intentions, not forecasts or commitments. No dates or growth targets have been supplied. Background is conceptual AI-generated artwork.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Sources: Stealthaircorp August 2026 revision plan.docx; June-2026 Stealth website plan.docx. Territory correction supplied by management in this conversation: Southeast = Melbourne, FL to Miami, FL; Southwest = Tampa, FL to Naples, FL. Business statements reflect these supplied plans and are not independently audited. Portraits supplied by the user. Chief Financial Officer name and portrait are forthcoming.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Sources: Stealthaircorp August 2026 revision plan.docx; June-2026 Stealth website plan.docx. Territory correction supplied by management in this conversation: Southeast = Melbourne, FL to Miami, FL; Southwest = Tampa, FL to Naples, FL. Business statements reflect these supplied plans and are not independently audited.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Sources: Stealthaircorp August 2026 revision plan.docx; June-2026 Stealth website plan.docx. Territory correction supplied by management in this conversation: Southeast = Melbourne, FL to Miami, FL; Southwest = Tampa, FL to Naples, FL. Business statements reflect these supplied plans and are not independently audited. 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Sources: Stealthaircorp August 2026 revision plan.docx; June-2026 Stealth website plan.docx. Territory correction supplied by management in this conversation: Southeast = Melbourne, FL to Miami, FL; Southwest = Tampa, FL to Naples, FL. Business statements reflect these supplied plans and are not independently audited. Background: original AI-generated conceptual artwork.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79c1ebb4365428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462dde9e95040ec" /><Relationship Type="http://schemas.openxmlformats.org/officeDocument/2006/relationships/slideLayout" Target="/ppt/slideLayouts/slideLayout1.xml" Id="R84c4bedbde45414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4c4bedbde45414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c2e98e5fc94baa" /><Relationship Type="http://schemas.openxmlformats.org/officeDocument/2006/relationships/image" Target="/ppt/media/image.jpeg" Id="R4866818a88c64dfe" /><Relationship Type="http://schemas.openxmlformats.org/officeDocument/2006/relationships/image" Target="/ppt/media/image2.jpeg" Id="Rc93c5e898f09425a" /><Relationship Type="http://schemas.openxmlformats.org/officeDocument/2006/relationships/notesSlide" Target="/ppt/notesSlides/notesSlide1.xml" Id="Ra7a5d10aa0cf4ed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7d5715b80c4312" /><Relationship Type="http://schemas.openxmlformats.org/officeDocument/2006/relationships/notesSlide" Target="/ppt/notesSlides/notesSlide2.xml" Id="R2a392c8c1c8b471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eadbd98de14905" /><Relationship Type="http://schemas.openxmlformats.org/officeDocument/2006/relationships/image" Target="/ppt/media/image3.jpeg" Id="R2c3d7c415bea41ba" /><Relationship Type="http://schemas.openxmlformats.org/officeDocument/2006/relationships/notesSlide" Target="/ppt/notesSlides/notesSlide3.xml" Id="Rbf24f020263f430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710b8d1441e4ed7" /><Relationship Type="http://schemas.openxmlformats.org/officeDocument/2006/relationships/image" Target="/ppt/media/image4.jpeg" Id="Rc586c6c12efe4268" /><Relationship Type="http://schemas.openxmlformats.org/officeDocument/2006/relationships/notesSlide" Target="/ppt/notesSlides/notesSlide4.xml" Id="R2881c59af2244b3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3be32481af47ae" /><Relationship Type="http://schemas.openxmlformats.org/officeDocument/2006/relationships/image" Target="/ppt/media/image.png" Id="Rfe7d24eb95384e77" /><Relationship Type="http://schemas.openxmlformats.org/officeDocument/2006/relationships/notesSlide" Target="/ppt/notesSlides/notesSlide5.xml" Id="R303a7634c71c419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422928a66045f9" /><Relationship Type="http://schemas.openxmlformats.org/officeDocument/2006/relationships/notesSlide" Target="/ppt/notesSlides/notesSlide6.xml" Id="R86cf0672283a483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6973c465294abb" /><Relationship Type="http://schemas.openxmlformats.org/officeDocument/2006/relationships/notesSlide" Target="/ppt/notesSlides/notesSlide7.xml" Id="Reb6c0043eef8477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5ace52e8714c9b" /><Relationship Type="http://schemas.openxmlformats.org/officeDocument/2006/relationships/image" Target="/ppt/media/image5.jpeg" Id="Ra7226e01713f4f91" /><Relationship Type="http://schemas.openxmlformats.org/officeDocument/2006/relationships/notesSlide" Target="/ppt/notesSlides/notesSlide8.xml" Id="Ra28e6ce7373e48c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fd3fea25534824" /><Relationship Type="http://schemas.openxmlformats.org/officeDocument/2006/relationships/image" Target="/ppt/media/image6.jpeg" Id="R45d039fa85504717" /><Relationship Type="http://schemas.openxmlformats.org/officeDocument/2006/relationships/image" Target="/ppt/media/image2.png" Id="Rd625d01a435e40a5" /><Relationship Type="http://schemas.openxmlformats.org/officeDocument/2006/relationships/image" Target="/ppt/media/image7.jpeg" Id="R7c228f9190ae4cf4" /><Relationship Type="http://schemas.openxmlformats.org/officeDocument/2006/relationships/notesSlide" Target="/ppt/notesSlides/notesSlide9.xml" Id="R9569153ba7e7437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77333031264ffb" /><Relationship Type="http://schemas.openxmlformats.org/officeDocument/2006/relationships/notesSlide" Target="/ppt/notesSlides/notesSlide10.xml" Id="Rc31ebe89129349b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a1f57f5a9f481d" /><Relationship Type="http://schemas.openxmlformats.org/officeDocument/2006/relationships/notesSlide" Target="/ppt/notesSlides/notesSlide11.xml" Id="Rcb96cbd80baf408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dbe9acf8db497c" /><Relationship Type="http://schemas.openxmlformats.org/officeDocument/2006/relationships/image" Target="/ppt/media/image8.jpeg" Id="R02be3fdd073b47a6" /><Relationship Type="http://schemas.openxmlformats.org/officeDocument/2006/relationships/notesSlide" Target="/ppt/notesSlides/notesSlide12.xml" Id="Ref621ed8bb1b455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21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866818a88c64dfe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93c5e898f09425a"/>
          <a:stretch xmlns:a="http://schemas.openxmlformats.org/drawingml/2006/main"/>
        </p:blipFill>
        <p:spPr>
          <a:xfrm xmlns:a="http://schemas.openxmlformats.org/drawingml/2006/main">
            <a:off x="685800" y="552994"/>
            <a:ext cx="704850" cy="732337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488E6E-F19C-4CFA-B68C-21ADD30FC8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81150" y="704850"/>
            <a:ext cx="666750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STEALTH AIR CORP.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F1F867-2A43-493F-93C5-229604CC9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305050"/>
            <a:ext cx="819150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495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495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Investor &amp;</a:t>
            </a:r>
          </a:p>
          <a:p xmlns:a="http://schemas.openxmlformats.org/drawingml/2006/main">
            <a:pPr>
              <a:defRPr sz="495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495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shareholder overview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5121AB-9A90-4982-9D9B-58FB88A7B4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352925"/>
            <a:ext cx="714375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250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Pioneering Technology Enabled</a:t>
            </a:r>
          </a:p>
          <a:p xmlns:a="http://schemas.openxmlformats.org/drawingml/2006/main">
            <a:pPr>
              <a:defRPr sz="2250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Services Businesses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A2C0FB7-1493-413D-AE40-CB771D805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981700"/>
            <a:ext cx="666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B9CDD9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B9CDD9"/>
                </a:solidFill>
                <a:latin typeface="Arial"/>
                <a:ea typeface="Arial"/>
                <a:cs typeface="Arial"/>
              </a:rPr>
              <a:t>September 2026</a:t>
            </a:r>
          </a:p>
        </p:txBody>
      </p:sp>
    </p:spTree>
    <p:extLst>
      <p:ext uri="{BB962C8B-B14F-4D97-AF65-F5344CB8AC3E}">
        <p14:creationId xmlns:p14="http://schemas.microsoft.com/office/powerpoint/2010/main" val="19379603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21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52F9218-04D9-42F8-AFEA-CF70DAE38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"/>
            <a:ext cx="108204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9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Business overview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A455B24-2074-416C-9AAD-A6D511238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047875"/>
            <a:ext cx="60960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675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675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Technology applied</a:t>
            </a:r>
          </a:p>
          <a:p xmlns:a="http://schemas.openxmlformats.org/drawingml/2006/main">
            <a:pPr>
              <a:defRPr sz="3675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675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to established industries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A7FC74-DBDD-4068-A1BC-25894C0C4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838575"/>
            <a:ext cx="61912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Stealth Air develops technology enabled services businesses. Land surveying is the first deployment of its operating approach.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42E4EA-BC15-4079-B3E9-E3E4DEE1A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0" y="2066925"/>
            <a:ext cx="3524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875" b="1">
                <a:solidFill>
                  <a:srgbClr val="63C9ED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63C9ED"/>
                </a:solidFill>
                <a:latin typeface="Arial"/>
                <a:ea typeface="Arial"/>
                <a:cs typeface="Arial"/>
              </a:rPr>
              <a:t>Current focus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BAFE36-A4B3-46BE-80B6-A3D296142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0" y="2647950"/>
            <a:ext cx="3524250" cy="2333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Aero Land Surveyors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100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Supporting R&amp;D</a:t>
            </a:r>
          </a:p>
          <a:p xmlns:a="http://schemas.openxmlformats.org/drawingml/2006/main">
            <a:pPr>
              <a:defRPr sz="2100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Stealth Air Innovation, Inc.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D4ABF2-DE37-4823-974F-2BB288799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15075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STEALTH AIR CORP.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C1FC15A-16BF-4A6F-A256-EF2415523B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315075"/>
            <a:ext cx="476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1902143585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21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3d7c415bea41ba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6720CA-CACD-433E-9415-C4BCE51CD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"/>
            <a:ext cx="108204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9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Company development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BF240C-A1C1-48A2-8CCD-AF42882D1D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181225"/>
            <a:ext cx="34290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5850" b="1">
                <a:solidFill>
                  <a:srgbClr val="63C9ED"/>
                </a:solidFill>
                <a:latin typeface="Arial"/>
                <a:ea typeface="Arial"/>
                <a:cs typeface="Arial"/>
              </a:defRPr>
            </a:pPr>
            <a:r>
              <a:rPr sz="5850" b="1">
                <a:solidFill>
                  <a:srgbClr val="63C9ED"/>
                </a:solidFill>
                <a:latin typeface="Arial"/>
                <a:ea typeface="Arial"/>
                <a:cs typeface="Arial"/>
              </a:rPr>
              <a:t>2016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25652B-EB34-44D8-8E31-675AB07D70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343275"/>
            <a:ext cx="619125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55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Founded as a drone company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A1DA7F-8291-45C5-AB88-8BFB19417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238625"/>
            <a:ext cx="65722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0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Stealth Air developed a commercial application for drones in land surveying, then incorporated complementary geospatial technology and in-house workflow applications.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645A39D-7ABD-4C9D-9682-D6C9AECEC2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15075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STEALTH AIR CORP.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B9707BC-74B6-4D64-9415-D9FDBD548F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315075"/>
            <a:ext cx="476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50080686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21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586c6c12efe4268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CBA3A0-01E3-4BDF-84F9-EBC74DE28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"/>
            <a:ext cx="108204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9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AI + Pioneering Technology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1074BA-067F-4566-A7CB-AF7A437EF3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857375"/>
            <a:ext cx="7620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325" b="1">
                <a:solidFill>
                  <a:srgbClr val="63C9ED"/>
                </a:solidFill>
                <a:latin typeface="Arial"/>
                <a:ea typeface="Arial"/>
                <a:cs typeface="Arial"/>
              </a:defRPr>
            </a:pPr>
            <a:r>
              <a:rPr sz="2325" b="1">
                <a:solidFill>
                  <a:srgbClr val="63C9ED"/>
                </a:solidFill>
                <a:latin typeface="Arial"/>
                <a:ea typeface="Arial"/>
                <a:cs typeface="Arial"/>
              </a:rPr>
              <a:t>Drone, LIDAR, GNSS/GPS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95990D5-745F-483B-980A-C71BD0BE6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828925"/>
            <a:ext cx="4953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Field collection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A325BEB-2157-451D-9333-20A966E9E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314700"/>
            <a:ext cx="5381625" cy="904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0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Aerial capture, spatial measurements</a:t>
            </a:r>
          </a:p>
          <a:p xmlns:a="http://schemas.openxmlformats.org/drawingml/2006/main">
            <a:pPr>
              <a:defRPr sz="20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and high-accuracy positioning.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822750-B213-465B-A621-2BA37A7F3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19600"/>
            <a:ext cx="4953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Office production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D946D5F-A84C-4E72-AFCC-DD093E6C5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24425"/>
            <a:ext cx="5667375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0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AI integration, network infrastructure,</a:t>
            </a:r>
          </a:p>
          <a:p xmlns:a="http://schemas.openxmlformats.org/drawingml/2006/main">
            <a:pPr>
              <a:defRPr sz="20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workflow applications and drafting.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AA97DF2-720E-4A42-AC98-52EB1885C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15075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STEALTH AIR CORP.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1255BCE-885B-4DD6-8D55-67DCC09B2D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315075"/>
            <a:ext cx="476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61723688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21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CB29CBB-E5E9-401F-A4A7-E30D13179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"/>
            <a:ext cx="108204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9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Land surveying application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e7d24eb95384e77"/>
          <a:stretch xmlns:a="http://schemas.openxmlformats.org/drawingml/2006/main"/>
        </p:blipFill>
        <p:spPr>
          <a:xfrm xmlns:a="http://schemas.openxmlformats.org/drawingml/2006/main">
            <a:off x="8429625" y="600387"/>
            <a:ext cx="2952750" cy="1628152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178834-6AC3-46A5-AF94-EC6ED2CEA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124075"/>
            <a:ext cx="7715250" cy="7334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825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825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Aero Land Surveyors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578665-B53A-40D1-AF36-B9F1FAB60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190875"/>
            <a:ext cx="9810750" cy="1352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400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Stealth Air combines novel technology with established data collection and data transfer methods to support the deployment of land surveying locations.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8F149F-0B2B-42F5-8D92-8B85BB7A5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876800"/>
            <a:ext cx="10096500" cy="771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025" b="0">
                <a:solidFill>
                  <a:srgbClr val="AFC5D3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AFC5D3"/>
                </a:solidFill>
                <a:latin typeface="Arial"/>
                <a:ea typeface="Arial"/>
                <a:cs typeface="Arial"/>
              </a:rPr>
              <a:t>Digital twins/3D models and drafting support connect collected data with project deliverables.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863A68-DA09-45FE-9C65-63099F081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15075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STEALTH AIR CORP.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8B2DB33-AE31-4DD4-8782-F116C95D0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315075"/>
            <a:ext cx="476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90308047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21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23E0A51-FCFB-4762-B9DC-CAA9BCBE57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"/>
            <a:ext cx="108204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9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Wholly owned subsidiaries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B4B012-668E-420A-890D-2CC900E13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52625"/>
            <a:ext cx="10191750" cy="4857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63C9ED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63C9ED"/>
                </a:solidFill>
                <a:latin typeface="Arial"/>
                <a:ea typeface="Arial"/>
                <a:cs typeface="Arial"/>
              </a:rPr>
              <a:t>Stealth Air Innovation, Inc.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D0166E-0468-4C25-937B-9A0AE48DF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505075"/>
            <a:ext cx="10382250" cy="676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R&amp;D entity responsible for innovative ideas that benefit Stealth Air Corp. and its subsidiaries.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8C055E-73DA-4E50-8C72-8C1B7157DA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56235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Aero Land Surveyors Florida Southwest, Inc.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F9A54D-4EFC-4CED-A780-4F438DF234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14800"/>
            <a:ext cx="10382250" cy="4857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Licensed land surveying company serving Southwest Florida.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AC16B04-7DDA-49ED-BCA9-B7993C8DC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43475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Aero Land Surveyors Florida Southeast, Inc.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839C4D8-5660-46C1-BEF4-D093CB355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495925"/>
            <a:ext cx="10382250" cy="4857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Licensed land surveying company serving Southeast Florida.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F06AA92-EB5B-483B-85A0-81150C0A25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15075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STEALTH AIR CORP.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49F3283-AE51-4627-A4AF-C3D29B3BA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315075"/>
            <a:ext cx="476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208069346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21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D5021E7-CC0A-4A7C-9E2D-8908DA5236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"/>
            <a:ext cx="108204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9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Florida service territories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43289B3-2CB0-48E4-9EFB-A42DE4F03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143125"/>
            <a:ext cx="504825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775" b="1">
                <a:solidFill>
                  <a:srgbClr val="63C9ED"/>
                </a:solidFill>
                <a:latin typeface="Arial"/>
                <a:ea typeface="Arial"/>
                <a:cs typeface="Arial"/>
              </a:defRPr>
            </a:pPr>
            <a:r>
              <a:rPr sz="2775" b="1">
                <a:solidFill>
                  <a:srgbClr val="63C9ED"/>
                </a:solidFill>
                <a:latin typeface="Arial"/>
                <a:ea typeface="Arial"/>
                <a:cs typeface="Arial"/>
              </a:rPr>
              <a:t>Southwest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8E1CB3-611F-4821-9E9A-B53F1D9B2E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914650"/>
            <a:ext cx="50482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Tampa, FL</a:t>
            </a:r>
          </a:p>
          <a:p xmlns:a="http://schemas.openxmlformats.org/drawingml/2006/main">
            <a:pPr>
              <a:defRPr sz="36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to Naples, FL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0B498F-CED9-4190-A0B6-7071143BDC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648200"/>
            <a:ext cx="4953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87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Florida’s west coast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4864924-3823-49D7-BEBF-AE111F11AC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29400" y="2143125"/>
            <a:ext cx="49530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775" b="1">
                <a:solidFill>
                  <a:srgbClr val="63C9ED"/>
                </a:solidFill>
                <a:latin typeface="Arial"/>
                <a:ea typeface="Arial"/>
                <a:cs typeface="Arial"/>
              </a:defRPr>
            </a:pPr>
            <a:r>
              <a:rPr sz="2775" b="1">
                <a:solidFill>
                  <a:srgbClr val="63C9ED"/>
                </a:solidFill>
                <a:latin typeface="Arial"/>
                <a:ea typeface="Arial"/>
                <a:cs typeface="Arial"/>
              </a:rPr>
              <a:t>Southeast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1A4D949-4A03-404E-A783-E7246266D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29400" y="2914650"/>
            <a:ext cx="49530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6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Melbourne, FL</a:t>
            </a:r>
          </a:p>
          <a:p xmlns:a="http://schemas.openxmlformats.org/drawingml/2006/main">
            <a:pPr>
              <a:defRPr sz="36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to Miami, FL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B66E95F-479A-4DC9-952B-12C19543A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29400" y="4648200"/>
            <a:ext cx="48577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87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Florida’s southeast corridor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E5ED320-161C-452E-8E2A-E09236E1B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15075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STEALTH AIR CORP.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E0DAC31-5F9E-47E4-A4AF-973AF6F62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315075"/>
            <a:ext cx="476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193248267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21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7226e01713f4f91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F22A02-150C-4546-9DAF-BBF40FA7CC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"/>
            <a:ext cx="108204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9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Strategic direction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900046D-E11F-4D23-BA83-80BB25F99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152650"/>
            <a:ext cx="67627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55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Expand the Aero brand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A8EA07-566F-42AD-AC34-3650D9D20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724150"/>
            <a:ext cx="666750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0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Pursue additional land surveying locations.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3D7643-202B-46D7-BFC7-0027F2C99C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609975"/>
            <a:ext cx="77152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55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Continue technology development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C16699D-4C0C-40B9-B26D-5BD958C5D3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181475"/>
            <a:ext cx="7429500" cy="8667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0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Support operating companies through R&amp;D</a:t>
            </a:r>
          </a:p>
          <a:p xmlns:a="http://schemas.openxmlformats.org/drawingml/2006/main">
            <a:pPr>
              <a:defRPr sz="20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and proprietary workflow applications.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F9901FF-3E0D-45AB-BD44-9583EA02B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34000"/>
            <a:ext cx="7762875" cy="752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950" b="0">
                <a:solidFill>
                  <a:srgbClr val="B8D0DE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B8D0DE"/>
                </a:solidFill>
                <a:latin typeface="Arial"/>
                <a:ea typeface="Arial"/>
                <a:cs typeface="Arial"/>
              </a:rPr>
              <a:t>Explore other industries where Stealth Air’s</a:t>
            </a:r>
          </a:p>
          <a:p xmlns:a="http://schemas.openxmlformats.org/drawingml/2006/main">
            <a:pPr>
              <a:defRPr sz="1950" b="0">
                <a:solidFill>
                  <a:srgbClr val="B8D0DE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B8D0DE"/>
                </a:solidFill>
                <a:latin typeface="Arial"/>
                <a:ea typeface="Arial"/>
                <a:cs typeface="Arial"/>
              </a:rPr>
              <a:t>technology and operating experience can apply.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43DE9F2-BCDE-4DD8-9EF3-31D898B5F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15075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STEALTH AIR CORP.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6ED2E5F-7B9F-4A1E-AFCD-5F5B1C3DB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315075"/>
            <a:ext cx="476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</p:spTree>
    <p:extLst>
      <p:ext uri="{BB962C8B-B14F-4D97-AF65-F5344CB8AC3E}">
        <p14:creationId xmlns:p14="http://schemas.microsoft.com/office/powerpoint/2010/main" val="18534298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21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05F0641-A8F0-4BED-BFD6-592475CCE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"/>
            <a:ext cx="108204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9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Executive officers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5d039fa85504717"/>
          <a:srcRect xmlns:a="http://schemas.openxmlformats.org/drawingml/2006/main" l="0" t="4442" r="0" b="4442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" y="1885950"/>
            <a:ext cx="2781300" cy="278130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B70A1B-82E2-44C7-AD44-0DADB354BF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857750"/>
            <a:ext cx="348615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Craig Redding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04989C0-0D06-4658-A806-42242BCE9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362575"/>
            <a:ext cx="3438525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Chief Executive Officer</a:t>
            </a:r>
          </a:p>
        </p:txBody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625d01a435e40a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429125" y="1885950"/>
            <a:ext cx="2781300" cy="2781300"/>
          </a:xfrm>
          <a:prstGeom xmlns:a="http://schemas.openxmlformats.org/drawingml/2006/main" prst="rect">
            <a:avLst/>
          </a:prstGeom>
        </p:spPr>
      </p:pic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56E4FEF-25D4-4FE9-9F70-B2A76FDAA8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29125" y="4857750"/>
            <a:ext cx="348615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Nicholas Addonisio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E4A2FAB-8A1E-44AE-9474-583A6457A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29125" y="5362575"/>
            <a:ext cx="3438525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President &amp;</a:t>
            </a:r>
          </a:p>
          <a:p xmlns:a="http://schemas.openxmlformats.org/drawingml/2006/main">
            <a:pPr>
              <a:defRPr sz="17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Chief Technology Officer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c228f9190ae4cf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172450" y="1885950"/>
            <a:ext cx="2781300" cy="2781300"/>
          </a:xfrm>
          <a:prstGeom xmlns:a="http://schemas.openxmlformats.org/drawingml/2006/main" prst="rect">
            <a:avLst/>
          </a:prstGeom>
        </p:spPr>
      </p:pic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AF581F2-AC16-4503-9A6B-70758D4056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4857750"/>
            <a:ext cx="348615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Gary Redding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9863263-32DC-43BF-90C8-F320BCA122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5362575"/>
            <a:ext cx="3438525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Chief Operations Officer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F786AC4-D60E-479F-9927-6CFFA966A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15075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STEALTH AIR CORP.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8AEF991-3B24-45B6-8640-A39AD47DF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315075"/>
            <a:ext cx="476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</p:spTree>
    <p:extLst>
      <p:ext uri="{BB962C8B-B14F-4D97-AF65-F5344CB8AC3E}">
        <p14:creationId xmlns:p14="http://schemas.microsoft.com/office/powerpoint/2010/main" val="164326328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21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B76435A-9B1B-48AE-A036-1FFE175DE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"/>
            <a:ext cx="108204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9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Directors &amp; key personnel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EEA678D-CF76-4380-BC40-0E4175F35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33575"/>
            <a:ext cx="5143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63C9ED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63C9ED"/>
                </a:solidFill>
                <a:latin typeface="Arial"/>
                <a:ea typeface="Arial"/>
                <a:cs typeface="Arial"/>
              </a:rPr>
              <a:t>Directors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795365B-E9BC-4223-92D1-A89D1C0D5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590800"/>
            <a:ext cx="5143500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Craig Redding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8E9BE8-8100-45D7-95D6-52CDFFD509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971800"/>
            <a:ext cx="5143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Director, Acting Chairperson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45B09A-5D34-40D2-81FE-675A21563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609975"/>
            <a:ext cx="5143500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Nicholas Addonisio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4460002-1066-4FF4-BCB1-A523FB55A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990975"/>
            <a:ext cx="5143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Director, Acting Secretary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0C9DAA9-E88A-4ECF-ABF9-03E2C8D03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629150"/>
            <a:ext cx="5143500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David Schwed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597D16B-F96D-47EE-B0C1-4391F7ACB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010150"/>
            <a:ext cx="5143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Director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030D46C-F841-48A5-BA43-8FC593C73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1933575"/>
            <a:ext cx="4953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63C9ED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63C9ED"/>
                </a:solidFill>
                <a:latin typeface="Arial"/>
                <a:ea typeface="Arial"/>
                <a:cs typeface="Arial"/>
              </a:rPr>
              <a:t>Key personnel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D094337-92B8-491B-919F-2A3952825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2590800"/>
            <a:ext cx="4762500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Teige Melia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AF4D466-1A0B-4AB4-BE6B-708AE5BBA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2971800"/>
            <a:ext cx="485775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Director of Flight Operations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95E2CFE-4CAC-406D-A805-AB548121F3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3609975"/>
            <a:ext cx="4762500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Snejana Jamie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8A8B1C0-53A3-4D25-9A10-6C8A9068B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3990975"/>
            <a:ext cx="4762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Director of Accounting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AFC5479-78E9-49B8-8F41-C2917A8C9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4629150"/>
            <a:ext cx="4762500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Eric Ding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4BB7886-04BA-4909-80F5-B66595F54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5010150"/>
            <a:ext cx="4762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Director of IT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4485CBC-D26B-4FEF-A1B8-7E160B8B8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743575"/>
            <a:ext cx="105727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575" b="0">
                <a:solidFill>
                  <a:srgbClr val="AFC5D3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AFC5D3"/>
                </a:solidFill>
                <a:latin typeface="Arial"/>
                <a:ea typeface="Arial"/>
                <a:cs typeface="Arial"/>
              </a:rPr>
              <a:t>Chief Financial Officer: name forthcoming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0131ECC-1918-4875-AB81-10107DCB5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15075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STEALTH AIR CORP.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2AC239A-8064-4898-9114-C98FDB06B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315075"/>
            <a:ext cx="476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03375659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21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91757F-5E24-4654-AB1A-CA7D16427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"/>
            <a:ext cx="108204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39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Presentation scope &amp; outlook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CB74986-2748-452B-A662-31671FA4E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095500"/>
            <a:ext cx="10668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Business and strategy overview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073C9D-C80B-4EED-B729-0AB0C97C78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933700"/>
            <a:ext cx="102870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250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This presentation describes the business and management’s strategic direction. It does not include financial results, valuation, a financing proposal or a securities listing timetable.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B63D64-C009-4378-8F35-B8F58FDC0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24400"/>
            <a:ext cx="102870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B8D0DE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B8D0DE"/>
                </a:solidFill>
                <a:latin typeface="Arial"/>
                <a:ea typeface="Arial"/>
                <a:cs typeface="Arial"/>
              </a:rPr>
              <a:t>Expansion and technology development are intentions. Their timing and results depend on execution, resources and market conditions.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464A23-D5FB-4459-AA28-0B7E30B63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15075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STEALTH AIR CORP.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2AAEE94-71E1-469D-93FE-E090D2D38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315075"/>
            <a:ext cx="476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53542720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21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be3fdd073b47a6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9CE586F-0381-4208-9625-1490CB95B1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381125"/>
            <a:ext cx="97155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4350" b="1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4350" b="1">
                <a:solidFill>
                  <a:srgbClr val="F6F9FC"/>
                </a:solidFill>
                <a:latin typeface="Arial"/>
                <a:ea typeface="Arial"/>
                <a:cs typeface="Arial"/>
              </a:rPr>
              <a:t>Shareholder Relations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C8B45F-C6C1-4832-9FE0-08DBA59FD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905125"/>
            <a:ext cx="847725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3150" b="1">
                <a:solidFill>
                  <a:srgbClr val="63C9ED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63C9ED"/>
                </a:solidFill>
                <a:latin typeface="Arial"/>
                <a:ea typeface="Arial"/>
                <a:cs typeface="Arial"/>
              </a:rPr>
              <a:t>(631) 888-3439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129735-0869-43ED-A84B-983B76F08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752850"/>
            <a:ext cx="92392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925" b="0">
                <a:solidFill>
                  <a:srgbClr val="F6F9FC"/>
                </a:solidFill>
                <a:latin typeface="Arial"/>
                <a:ea typeface="Arial"/>
                <a:cs typeface="Arial"/>
              </a:defRPr>
            </a:pPr>
            <a:r>
              <a:rPr sz="2925" b="0">
                <a:solidFill>
                  <a:srgbClr val="F6F9FC"/>
                </a:solidFill>
                <a:latin typeface="Arial"/>
                <a:ea typeface="Arial"/>
                <a:cs typeface="Arial"/>
              </a:rPr>
              <a:t>ir@stealthaircorp.com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8620D2-8336-41FD-B33F-2D04A453E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838700"/>
            <a:ext cx="100965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D4E1EA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D4E1EA"/>
                </a:solidFill>
                <a:latin typeface="Arial"/>
                <a:ea typeface="Arial"/>
                <a:cs typeface="Arial"/>
              </a:rPr>
              <a:t>stealthaircorp.com/shareholders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E2C6015-FCC2-4858-8116-9755E4538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429250"/>
            <a:ext cx="100965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B8D0DE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B8D0DE"/>
                </a:solidFill>
                <a:latin typeface="Arial"/>
                <a:ea typeface="Arial"/>
                <a:cs typeface="Arial"/>
              </a:rPr>
              <a:t>Company news and presentation downloads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86B88A4-4EFE-4C49-BB27-A1EFFB1C9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315075"/>
            <a:ext cx="52387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STEALTH AIR CORP.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E3E95FF-B48D-485E-B155-DD0A7C6CD4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315075"/>
            <a:ext cx="476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t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93ABB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93ABB9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129359561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2026-09-11T18:35:20.0710000Z</dcterms:created>
  <dcterms:modified xsi:type="dcterms:W3CDTF">2026-09-11T18:35:20.0710000Z</dcterms:modified>
</coreProperties>
</file>